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5"/>
  </p:notesMasterIdLst>
  <p:sldIdLst>
    <p:sldId id="278" r:id="rId5"/>
    <p:sldId id="279" r:id="rId6"/>
    <p:sldId id="595" r:id="rId7"/>
    <p:sldId id="596" r:id="rId8"/>
    <p:sldId id="597" r:id="rId9"/>
    <p:sldId id="598" r:id="rId10"/>
    <p:sldId id="599" r:id="rId11"/>
    <p:sldId id="600" r:id="rId12"/>
    <p:sldId id="601" r:id="rId13"/>
    <p:sldId id="602" r:id="rId14"/>
    <p:sldId id="603" r:id="rId15"/>
    <p:sldId id="604" r:id="rId16"/>
    <p:sldId id="605" r:id="rId17"/>
    <p:sldId id="606" r:id="rId18"/>
    <p:sldId id="607" r:id="rId19"/>
    <p:sldId id="608" r:id="rId20"/>
    <p:sldId id="609" r:id="rId21"/>
    <p:sldId id="610" r:id="rId22"/>
    <p:sldId id="612" r:id="rId23"/>
    <p:sldId id="613" r:id="rId24"/>
    <p:sldId id="618" r:id="rId25"/>
    <p:sldId id="616" r:id="rId26"/>
    <p:sldId id="615" r:id="rId27"/>
    <p:sldId id="619" r:id="rId28"/>
    <p:sldId id="620" r:id="rId29"/>
    <p:sldId id="621" r:id="rId30"/>
    <p:sldId id="622" r:id="rId31"/>
    <p:sldId id="623" r:id="rId32"/>
    <p:sldId id="624" r:id="rId33"/>
    <p:sldId id="62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6666"/>
    <a:srgbClr val="336600"/>
    <a:srgbClr val="3333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725" autoAdjust="0"/>
  </p:normalViewPr>
  <p:slideViewPr>
    <p:cSldViewPr snapToGrid="0">
      <p:cViewPr varScale="1">
        <p:scale>
          <a:sx n="74" d="100"/>
          <a:sy n="74" d="100"/>
        </p:scale>
        <p:origin x="9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jpeg>
</file>

<file path=ppt/media/image10.png>
</file>

<file path=ppt/media/image11.wmf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jpg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jpeg>
</file>

<file path=ppt/media/image60.wmf>
</file>

<file path=ppt/media/image61.wm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68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We have successfully built a simple logistic regression model and trained the data on it. We also made predictions using the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236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528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Read Dataset</a:t>
            </a:r>
          </a:p>
          <a:p>
            <a:r>
              <a:rPr lang="en-US" dirty="0"/>
              <a:t># Dataset Details</a:t>
            </a:r>
          </a:p>
          <a:p>
            <a:r>
              <a:rPr lang="en-US" dirty="0"/>
              <a:t># messages : the text of news</a:t>
            </a:r>
          </a:p>
          <a:p>
            <a:r>
              <a:rPr lang="en-US" dirty="0"/>
              <a:t># labels   : type of news(</a:t>
            </a:r>
            <a:r>
              <a:rPr lang="en-US" dirty="0" err="1"/>
              <a:t>neutral,positive,negative</a:t>
            </a:r>
            <a:r>
              <a:rPr lang="en-US" dirty="0"/>
              <a:t>)</a:t>
            </a:r>
          </a:p>
          <a:p>
            <a:r>
              <a:rPr lang="en-US" dirty="0"/>
              <a:t># target   : the polarity of the news (0 = negative, 2 = neutral, 4 = positive)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092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381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2763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046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1" dirty="0">
                <a:effectLst/>
                <a:latin typeface="Roboto Mono"/>
              </a:rPr>
              <a:t># We used </a:t>
            </a:r>
            <a:r>
              <a:rPr lang="en-US" b="0" i="1" dirty="0" err="1">
                <a:effectLst/>
                <a:latin typeface="Roboto Mono"/>
              </a:rPr>
              <a:t>CountVectorizer</a:t>
            </a:r>
            <a:r>
              <a:rPr lang="en-US" b="0" i="1" dirty="0">
                <a:effectLst/>
                <a:latin typeface="Roboto Mono"/>
              </a:rPr>
              <a:t> to transform a given text into a vector on the basis of the frequency of each word that occurs in the entire text.</a:t>
            </a:r>
            <a:r>
              <a:rPr lang="en-US" dirty="0">
                <a:effectLst/>
                <a:latin typeface="Roboto Mono"/>
              </a:rPr>
              <a:t> </a:t>
            </a:r>
          </a:p>
          <a:p>
            <a:pPr algn="r"/>
            <a:r>
              <a:rPr lang="en-US" sz="1800" b="0" dirty="0">
                <a:effectLst/>
                <a:latin typeface="Roboto Mono"/>
              </a:rPr>
              <a:t>In [11]:</a:t>
            </a:r>
          </a:p>
          <a:p>
            <a:br>
              <a:rPr lang="en-US" b="0" i="0" dirty="0">
                <a:effectLst/>
                <a:latin typeface="Roboto Mono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694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US" sz="1800" b="0" dirty="0">
                <a:effectLst/>
                <a:latin typeface="Roboto Mono"/>
              </a:rPr>
              <a:t>In [11]:</a:t>
            </a:r>
          </a:p>
          <a:p>
            <a:br>
              <a:rPr lang="en-US" b="0" i="0" dirty="0">
                <a:effectLst/>
                <a:latin typeface="Roboto Mono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243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US" sz="1800" b="0" dirty="0">
                <a:effectLst/>
                <a:latin typeface="Roboto Mono"/>
              </a:rPr>
              <a:t>In [11]:</a:t>
            </a:r>
          </a:p>
          <a:p>
            <a:br>
              <a:rPr lang="en-US" b="0" i="0" dirty="0">
                <a:effectLst/>
                <a:latin typeface="Roboto Mono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132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Your company has just released a new product that is being advertised on a number of different channels.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In order to gauge customer’s response to this product, sentiment analysis can be performed.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Customers usually talk about products on social media and customer feedback forums. This data can be collected and analyzed to gauge overall customer response.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Taking this a step further, trends in the data can also be examined. For example, customers of a certain age group and demographic may respond more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favourably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to a certain product than others. Based on the information collected, companies can then position the product differently or change their target audience.  </a:t>
            </a:r>
            <a:r>
              <a:rPr lang="en-ID" sz="1200" b="1" dirty="0">
                <a:solidFill>
                  <a:schemeClr val="bg1"/>
                </a:solidFill>
              </a:rPr>
              <a:t>It’s useful for analysing: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Customer feedback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Online product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Survey responses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Social media monitoring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Reputation management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Customer experience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Healthcare materials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Mental illness (anxiety, depression, suicide ideation)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bg1"/>
                </a:solidFill>
              </a:rPr>
              <a:t>Etc.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5363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154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US" sz="1800" b="0" dirty="0">
                <a:effectLst/>
                <a:latin typeface="Roboto Mono"/>
              </a:rPr>
              <a:t>In [11]:</a:t>
            </a:r>
          </a:p>
          <a:p>
            <a:br>
              <a:rPr lang="en-US" b="0" i="0" dirty="0">
                <a:effectLst/>
                <a:latin typeface="Roboto Mono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895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US" sz="1800" b="0" dirty="0">
                <a:effectLst/>
                <a:latin typeface="Roboto Mono"/>
              </a:rPr>
              <a:t>In [11]:</a:t>
            </a:r>
          </a:p>
          <a:p>
            <a:br>
              <a:rPr lang="en-US" b="0" i="0" dirty="0">
                <a:effectLst/>
                <a:latin typeface="Roboto Mono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877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Several studies in mental health problems say that social media posts could be utilised to monitor health issues.</a:t>
            </a:r>
          </a:p>
          <a:p>
            <a:pPr lvl="1"/>
            <a:r>
              <a:rPr lang="en-ID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People express their opinions and share their thinking on social media platforms. </a:t>
            </a:r>
          </a:p>
          <a:p>
            <a:pPr lvl="1"/>
            <a:r>
              <a:rPr lang="en-ID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Tweets posted by a major depressive disorder person could be utilised to predict future episodes of depression.</a:t>
            </a:r>
          </a:p>
          <a:p>
            <a:pPr lvl="1"/>
            <a:r>
              <a:rPr lang="en-ID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A survey found that an increasing number of people, especially teenagers and young adults, are turning to social media to express their feelings. </a:t>
            </a:r>
            <a:endParaRPr lang="en-US" sz="180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713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80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550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We perform sentiment analysis on a large amount of data.</a:t>
            </a:r>
            <a:r>
              <a:rPr lang="fa-IR" dirty="0"/>
              <a:t> 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We can see that the Data frame contains some product, user and review information.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The data that we will be using most for this analysis is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Summary”, 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Text”, 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and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Score.”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91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Now, we 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can create some </a:t>
            </a:r>
            <a:r>
              <a:rPr lang="en-US" b="1" i="1" dirty="0" err="1">
                <a:solidFill>
                  <a:srgbClr val="292929"/>
                </a:solidFill>
                <a:effectLst/>
                <a:latin typeface="source-serif-pro"/>
              </a:rPr>
              <a:t>wordclouds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to see the most frequently used words in the reviews.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3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65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68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- Taking a look at the head of the new data frame, this is the data it will now contain.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49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304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3.wmf"/><Relationship Id="rId4" Type="http://schemas.openxmlformats.org/officeDocument/2006/relationships/oleObject" Target="../embeddings/oleObject1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w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27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9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0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wmf"/><Relationship Id="rId11" Type="http://schemas.openxmlformats.org/officeDocument/2006/relationships/image" Target="../media/image12.png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34.wmf"/><Relationship Id="rId4" Type="http://schemas.openxmlformats.org/officeDocument/2006/relationships/image" Target="../media/image31.wmf"/><Relationship Id="rId9" Type="http://schemas.openxmlformats.org/officeDocument/2006/relationships/oleObject" Target="../embeddings/oleObject2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w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3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6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wmf"/><Relationship Id="rId13" Type="http://schemas.openxmlformats.org/officeDocument/2006/relationships/oleObject" Target="../embeddings/oleObject32.bin"/><Relationship Id="rId3" Type="http://schemas.openxmlformats.org/officeDocument/2006/relationships/oleObject" Target="../embeddings/oleObject27.bin"/><Relationship Id="rId7" Type="http://schemas.openxmlformats.org/officeDocument/2006/relationships/oleObject" Target="../embeddings/oleObject29.bin"/><Relationship Id="rId12" Type="http://schemas.openxmlformats.org/officeDocument/2006/relationships/image" Target="../media/image43.w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wmf"/><Relationship Id="rId11" Type="http://schemas.openxmlformats.org/officeDocument/2006/relationships/oleObject" Target="../embeddings/oleObject31.bin"/><Relationship Id="rId5" Type="http://schemas.openxmlformats.org/officeDocument/2006/relationships/oleObject" Target="../embeddings/oleObject28.bin"/><Relationship Id="rId15" Type="http://schemas.openxmlformats.org/officeDocument/2006/relationships/image" Target="../media/image37.jpg"/><Relationship Id="rId10" Type="http://schemas.openxmlformats.org/officeDocument/2006/relationships/image" Target="../media/image42.wmf"/><Relationship Id="rId4" Type="http://schemas.openxmlformats.org/officeDocument/2006/relationships/image" Target="../media/image39.wmf"/><Relationship Id="rId9" Type="http://schemas.openxmlformats.org/officeDocument/2006/relationships/oleObject" Target="../embeddings/oleObject30.bin"/><Relationship Id="rId14" Type="http://schemas.openxmlformats.org/officeDocument/2006/relationships/image" Target="../media/image44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wmf"/><Relationship Id="rId5" Type="http://schemas.openxmlformats.org/officeDocument/2006/relationships/oleObject" Target="../embeddings/oleObject34.bin"/><Relationship Id="rId4" Type="http://schemas.openxmlformats.org/officeDocument/2006/relationships/image" Target="../media/image45.w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3" Type="http://schemas.openxmlformats.org/officeDocument/2006/relationships/oleObject" Target="../embeddings/oleObject35.bin"/><Relationship Id="rId7" Type="http://schemas.openxmlformats.org/officeDocument/2006/relationships/oleObject" Target="../embeddings/oleObject37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47.wmf"/><Relationship Id="rId9" Type="http://schemas.openxmlformats.org/officeDocument/2006/relationships/image" Target="../media/image37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3" Type="http://schemas.openxmlformats.org/officeDocument/2006/relationships/oleObject" Target="../embeddings/oleObject38.bin"/><Relationship Id="rId7" Type="http://schemas.openxmlformats.org/officeDocument/2006/relationships/oleObject" Target="../embeddings/oleObject40.bin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wmf"/><Relationship Id="rId11" Type="http://schemas.openxmlformats.org/officeDocument/2006/relationships/image" Target="../media/image37.jpg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53.wmf"/><Relationship Id="rId4" Type="http://schemas.openxmlformats.org/officeDocument/2006/relationships/image" Target="../media/image50.wmf"/><Relationship Id="rId9" Type="http://schemas.openxmlformats.org/officeDocument/2006/relationships/oleObject" Target="../embeddings/oleObject41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g"/><Relationship Id="rId4" Type="http://schemas.openxmlformats.org/officeDocument/2006/relationships/image" Target="../media/image54.w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3" Type="http://schemas.openxmlformats.org/officeDocument/2006/relationships/oleObject" Target="../embeddings/oleObject43.bin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w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55.wmf"/><Relationship Id="rId9" Type="http://schemas.openxmlformats.org/officeDocument/2006/relationships/image" Target="../media/image57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wmf"/><Relationship Id="rId4" Type="http://schemas.openxmlformats.org/officeDocument/2006/relationships/oleObject" Target="../embeddings/oleObject46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4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5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8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9.wmf"/><Relationship Id="rId7" Type="http://schemas.openxmlformats.org/officeDocument/2006/relationships/image" Target="../media/image21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20.w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233378"/>
            <a:ext cx="5441285" cy="2364964"/>
          </a:xfrm>
        </p:spPr>
        <p:txBody>
          <a:bodyPr>
            <a:normAutofit/>
          </a:bodyPr>
          <a:lstStyle/>
          <a:p>
            <a:r>
              <a:rPr lang="en-US"/>
              <a:t>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3598339"/>
            <a:ext cx="5441286" cy="16753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Extra Tutorial Support</a:t>
            </a:r>
          </a:p>
          <a:p>
            <a:r>
              <a:rPr lang="en-US" dirty="0"/>
              <a:t>Dr. Farshid Keivanian</a:t>
            </a:r>
          </a:p>
          <a:p>
            <a:r>
              <a:rPr lang="en-US" dirty="0"/>
              <a:t>The University of Newcastle</a:t>
            </a:r>
          </a:p>
          <a:p>
            <a:r>
              <a:rPr lang="en-US" dirty="0"/>
              <a:t>Farshid.Keivanian@newcastle.edu.au</a:t>
            </a: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921F6D7D-004A-4CAE-B291-06EF058C4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F0C009-BECA-4E1A-9708-CF729D382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0" r="17888" b="2"/>
          <a:stretch/>
        </p:blipFill>
        <p:spPr>
          <a:xfrm>
            <a:off x="643339" y="643464"/>
            <a:ext cx="3551912" cy="512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1" i="0" dirty="0" err="1">
                <a:solidFill>
                  <a:srgbClr val="292929"/>
                </a:solidFill>
                <a:effectLst/>
                <a:latin typeface="source-serif-pro"/>
              </a:rPr>
              <a:t>Wordcloud</a:t>
            </a:r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 – Negative Sentiment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3A6546-FF64-A661-BBBC-A28047A5C5D9}"/>
              </a:ext>
            </a:extLst>
          </p:cNvPr>
          <p:cNvSpPr txBox="1"/>
          <p:nvPr/>
        </p:nvSpPr>
        <p:spPr>
          <a:xfrm rot="16200000">
            <a:off x="-621543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ACD62A5-7506-0BDC-FD62-6908596896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0594714"/>
              </p:ext>
            </p:extLst>
          </p:nvPr>
        </p:nvGraphicFramePr>
        <p:xfrm>
          <a:off x="591241" y="3636099"/>
          <a:ext cx="6316663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316920" imgH="1470600" progId="PBrush">
                  <p:embed/>
                </p:oleObj>
              </mc:Choice>
              <mc:Fallback>
                <p:oleObj name="Bitmap Image" r:id="rId2" imgW="6316920" imgH="1470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241" y="3636099"/>
                        <a:ext cx="6316663" cy="1470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E5E692A7-E3D1-0D40-755C-C3B46D94AD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4213287"/>
              </p:ext>
            </p:extLst>
          </p:nvPr>
        </p:nvGraphicFramePr>
        <p:xfrm>
          <a:off x="7057021" y="3403619"/>
          <a:ext cx="4754563" cy="240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754880" imgH="2400480" progId="PBrush">
                  <p:embed/>
                </p:oleObj>
              </mc:Choice>
              <mc:Fallback>
                <p:oleObj name="Bitmap Image" r:id="rId4" imgW="4754880" imgH="24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7021" y="3403619"/>
                        <a:ext cx="4754563" cy="240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4D71A11D-5E75-3C35-EDF4-88EE440FAB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88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1" i="0" dirty="0" err="1">
                <a:solidFill>
                  <a:srgbClr val="292929"/>
                </a:solidFill>
                <a:effectLst/>
                <a:latin typeface="source-serif-pro"/>
              </a:rPr>
              <a:t>Wordcloud</a:t>
            </a:r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 – Negative Sentiment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F3F3-899E-BFDA-8221-8F4721C668F2}"/>
              </a:ext>
            </a:extLst>
          </p:cNvPr>
          <p:cNvSpPr txBox="1"/>
          <p:nvPr/>
        </p:nvSpPr>
        <p:spPr>
          <a:xfrm>
            <a:off x="0" y="2580967"/>
            <a:ext cx="121919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As seen above, the positive sentiment word cloud was full of positive words, such as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love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,”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best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,” and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delicious</a:t>
            </a:r>
            <a:r>
              <a:rPr lang="en-US" sz="2400" b="0" i="1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”</a:t>
            </a: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The negative sentiment word cloud was filled with mostly negative words, such as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disappointed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,” and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yuck</a:t>
            </a:r>
            <a:r>
              <a:rPr lang="en-US" sz="2400" b="0" i="1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”</a:t>
            </a: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The words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good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” and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great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” initially appeared in the negative sentiment word cloud, despite being positive words. This is probably because they were used in a negative context, such as “</a:t>
            </a:r>
            <a:r>
              <a:rPr lang="en-US" sz="2400" b="1" i="1" dirty="0">
                <a:solidFill>
                  <a:srgbClr val="292929"/>
                </a:solidFill>
                <a:effectLst/>
                <a:latin typeface="source-serif-pro"/>
              </a:rPr>
              <a:t>not good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.” Due to this, I removed those two words from the word cloud.</a:t>
            </a:r>
          </a:p>
          <a:p>
            <a:br>
              <a:rPr lang="en-US" sz="2400" dirty="0"/>
            </a:br>
            <a:endParaRPr lang="en-US" sz="240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F5666F39-E79D-7F94-9EA4-9D5431120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9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79515" y="944572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Distribution of reviews with sentiment across the 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E4C5E5-A27E-A09D-576A-DAE22A5B4460}"/>
              </a:ext>
            </a:extLst>
          </p:cNvPr>
          <p:cNvSpPr txBox="1"/>
          <p:nvPr/>
        </p:nvSpPr>
        <p:spPr>
          <a:xfrm rot="16200000">
            <a:off x="-632283" y="2069994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584DAC9-288F-1D3A-CC59-A25757E8D4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622441"/>
              </p:ext>
            </p:extLst>
          </p:nvPr>
        </p:nvGraphicFramePr>
        <p:xfrm>
          <a:off x="779256" y="1437214"/>
          <a:ext cx="8107363" cy="162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107560" imgH="1623240" progId="PBrush">
                  <p:embed/>
                </p:oleObj>
              </mc:Choice>
              <mc:Fallback>
                <p:oleObj name="Bitmap Image" r:id="rId2" imgW="8107560" imgH="1623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9256" y="1437214"/>
                        <a:ext cx="8107363" cy="162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0D02C3C-1E6C-2CB7-9EDB-D5A8E4839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612558"/>
              </p:ext>
            </p:extLst>
          </p:nvPr>
        </p:nvGraphicFramePr>
        <p:xfrm>
          <a:off x="1322477" y="3092204"/>
          <a:ext cx="7564142" cy="3765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0698480" imgH="5326560" progId="PBrush">
                  <p:embed/>
                </p:oleObj>
              </mc:Choice>
              <mc:Fallback>
                <p:oleObj name="Bitmap Image" r:id="rId4" imgW="10698480" imgH="532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2477" y="3092204"/>
                        <a:ext cx="7564142" cy="3765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BD4B798C-2437-D560-3DF5-E8A0B3F779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22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95731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F35FDA-7636-E100-62CA-9E3F8937E2CD}"/>
              </a:ext>
            </a:extLst>
          </p:cNvPr>
          <p:cNvSpPr txBox="1"/>
          <p:nvPr/>
        </p:nvSpPr>
        <p:spPr>
          <a:xfrm>
            <a:off x="874643" y="1437214"/>
            <a:ext cx="93229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Finally, we can build the sentiment analysis model!</a:t>
            </a: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This model will take reviews in as input. It will then come up with a prediction on whether the review is positive or negative.</a:t>
            </a: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This is a classification task, so we will train a logistic regression model to do it.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498BC-C9E2-55D5-FD0E-49858E318BAD}"/>
              </a:ext>
            </a:extLst>
          </p:cNvPr>
          <p:cNvSpPr txBox="1"/>
          <p:nvPr/>
        </p:nvSpPr>
        <p:spPr>
          <a:xfrm>
            <a:off x="0" y="3474235"/>
            <a:ext cx="9322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4.1: Pre-processing – not for this example!</a:t>
            </a:r>
            <a:b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4.2: Data Cleaning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8BB7C8-4309-5A2D-0316-B4D43459E552}"/>
              </a:ext>
            </a:extLst>
          </p:cNvPr>
          <p:cNvSpPr txBox="1"/>
          <p:nvPr/>
        </p:nvSpPr>
        <p:spPr>
          <a:xfrm>
            <a:off x="874641" y="4403261"/>
            <a:ext cx="9322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We will be using the summary data to come up with predictions. First, we need to remove all punctuation from the data.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A73253CB-F539-8AD3-26EB-769A6CDB0C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680137"/>
              </p:ext>
            </p:extLst>
          </p:nvPr>
        </p:nvGraphicFramePr>
        <p:xfrm>
          <a:off x="874641" y="5400200"/>
          <a:ext cx="8267700" cy="1401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267760" imgH="1402200" progId="PBrush">
                  <p:embed/>
                </p:oleObj>
              </mc:Choice>
              <mc:Fallback>
                <p:oleObj name="Bitmap Image" r:id="rId2" imgW="8267760" imgH="140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74641" y="5400200"/>
                        <a:ext cx="8267700" cy="1401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632780" y="5885637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92B6EF58-9E56-24D5-88A5-DCEF24BD1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82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79515" y="94457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498BC-C9E2-55D5-FD0E-49858E318BAD}"/>
              </a:ext>
            </a:extLst>
          </p:cNvPr>
          <p:cNvSpPr txBox="1"/>
          <p:nvPr/>
        </p:nvSpPr>
        <p:spPr>
          <a:xfrm>
            <a:off x="874641" y="1336195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4.3: Split the data frame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8BB7C8-4309-5A2D-0316-B4D43459E552}"/>
              </a:ext>
            </a:extLst>
          </p:cNvPr>
          <p:cNvSpPr txBox="1"/>
          <p:nvPr/>
        </p:nvSpPr>
        <p:spPr>
          <a:xfrm>
            <a:off x="874641" y="1869701"/>
            <a:ext cx="9322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The new data frame should only have two columns — “Summary” (the review text data), and “sentiment” (the target variable):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1160123" y="4887298"/>
            <a:ext cx="27511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49300CB-DE98-D63B-7BC7-857C995500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99897"/>
              </p:ext>
            </p:extLst>
          </p:nvPr>
        </p:nvGraphicFramePr>
        <p:xfrm>
          <a:off x="972724" y="3086307"/>
          <a:ext cx="4283075" cy="275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4282560" imgH="2750760" progId="PBrush">
                  <p:embed/>
                </p:oleObj>
              </mc:Choice>
              <mc:Fallback>
                <p:oleObj name="Bitmap Image" r:id="rId3" imgW="4282560" imgH="2750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2724" y="3086307"/>
                        <a:ext cx="4283075" cy="2751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EA7CAE0-9DD5-22E9-89F9-EF86FCC12E07}"/>
              </a:ext>
            </a:extLst>
          </p:cNvPr>
          <p:cNvSpPr txBox="1"/>
          <p:nvPr/>
        </p:nvSpPr>
        <p:spPr>
          <a:xfrm>
            <a:off x="972724" y="5850399"/>
            <a:ext cx="5277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We will now split the data frame into train and test sets. 80% of the data will be used for training, and 20% will be used for testing: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702D1314-F689-173C-CC6E-F8DC3C8AA3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037254"/>
              </p:ext>
            </p:extLst>
          </p:nvPr>
        </p:nvGraphicFramePr>
        <p:xfrm>
          <a:off x="6248400" y="5629923"/>
          <a:ext cx="5410200" cy="118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5410080" imgH="1188720" progId="PBrush">
                  <p:embed/>
                </p:oleObj>
              </mc:Choice>
              <mc:Fallback>
                <p:oleObj name="Bitmap Image" r:id="rId5" imgW="5410080" imgH="1188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48400" y="5629923"/>
                        <a:ext cx="5410200" cy="1189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99C2AE7F-B1EB-DCCB-9DF0-9A9916721C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89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79515" y="94457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498BC-C9E2-55D5-FD0E-49858E318BAD}"/>
              </a:ext>
            </a:extLst>
          </p:cNvPr>
          <p:cNvSpPr txBox="1"/>
          <p:nvPr/>
        </p:nvSpPr>
        <p:spPr>
          <a:xfrm>
            <a:off x="874641" y="1336195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4.4 : Create a </a:t>
            </a:r>
            <a:r>
              <a:rPr lang="en-US" sz="2400" b="1" dirty="0">
                <a:solidFill>
                  <a:srgbClr val="292929"/>
                </a:solidFill>
                <a:latin typeface="source-serif-pro"/>
              </a:rPr>
              <a:t>bag of words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623409" y="5424011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E268281-B1F4-8FA1-E4A6-BB1723BD2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2040577"/>
              </p:ext>
            </p:extLst>
          </p:nvPr>
        </p:nvGraphicFramePr>
        <p:xfrm>
          <a:off x="874641" y="5010841"/>
          <a:ext cx="6438900" cy="128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6438960" imgH="1287720" progId="PBrush">
                  <p:embed/>
                </p:oleObj>
              </mc:Choice>
              <mc:Fallback>
                <p:oleObj name="Bitmap Image" r:id="rId3" imgW="6438960" imgH="1287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4641" y="5010841"/>
                        <a:ext cx="6438900" cy="1287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F1D3FE-3EF6-04D4-87D5-1C3E173EF126}"/>
              </a:ext>
            </a:extLst>
          </p:cNvPr>
          <p:cNvSpPr txBox="1"/>
          <p:nvPr/>
        </p:nvSpPr>
        <p:spPr>
          <a:xfrm>
            <a:off x="874641" y="1869701"/>
            <a:ext cx="93229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Next, we will use a count vectorizer from the Scikit-learn library.</a:t>
            </a:r>
          </a:p>
          <a:p>
            <a:pPr algn="l"/>
            <a:endParaRPr lang="en-US" sz="24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This will transform the text in our data frame into a bag of words model, which will contain a sparse matrix of integers. The number of occurrences of each word will be counted and printed.</a:t>
            </a:r>
          </a:p>
          <a:p>
            <a:pPr algn="l"/>
            <a:endParaRPr lang="en-US" sz="24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We will need to convert the text into a bag-of-words model since the logistic regression algorithm cannot understand text.</a:t>
            </a:r>
          </a:p>
          <a:p>
            <a:pPr algn="l"/>
            <a:endParaRPr lang="en-US" sz="24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053DB44D-47A4-287B-1979-87C5F6F72D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649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79515" y="94457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498BC-C9E2-55D5-FD0E-49858E318BAD}"/>
              </a:ext>
            </a:extLst>
          </p:cNvPr>
          <p:cNvSpPr txBox="1"/>
          <p:nvPr/>
        </p:nvSpPr>
        <p:spPr>
          <a:xfrm>
            <a:off x="874641" y="1336195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4.5: Import Logistic Regression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623411" y="2822625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A2E2024-D1E1-0CFD-C0A4-9460B1E7E5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9218678"/>
              </p:ext>
            </p:extLst>
          </p:nvPr>
        </p:nvGraphicFramePr>
        <p:xfrm>
          <a:off x="874641" y="2473247"/>
          <a:ext cx="6230028" cy="955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5608440" imgH="861120" progId="PBrush">
                  <p:embed/>
                </p:oleObj>
              </mc:Choice>
              <mc:Fallback>
                <p:oleObj name="Bitmap Image" r:id="rId3" imgW="5608440" imgH="86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4641" y="2473247"/>
                        <a:ext cx="6230028" cy="955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41FBAEF-AE45-41A7-073D-6C9D74C90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14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79515" y="94457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498BC-C9E2-55D5-FD0E-49858E318BAD}"/>
              </a:ext>
            </a:extLst>
          </p:cNvPr>
          <p:cNvSpPr txBox="1"/>
          <p:nvPr/>
        </p:nvSpPr>
        <p:spPr>
          <a:xfrm>
            <a:off x="874641" y="1336195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4.6: Split target and independent variables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620097" y="3635976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9E4BA8D-3510-5007-5DE8-9F09A1FEE3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6505370"/>
              </p:ext>
            </p:extLst>
          </p:nvPr>
        </p:nvGraphicFramePr>
        <p:xfrm>
          <a:off x="874640" y="1895739"/>
          <a:ext cx="4513665" cy="1192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4122360" imgH="1089720" progId="PBrush">
                  <p:embed/>
                </p:oleObj>
              </mc:Choice>
              <mc:Fallback>
                <p:oleObj name="Bitmap Image" r:id="rId3" imgW="4122360" imgH="1089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4640" y="1895739"/>
                        <a:ext cx="4513665" cy="1192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69330FF-421D-EBF9-A4E3-15A79189AE3E}"/>
              </a:ext>
            </a:extLst>
          </p:cNvPr>
          <p:cNvSpPr txBox="1"/>
          <p:nvPr/>
        </p:nvSpPr>
        <p:spPr>
          <a:xfrm>
            <a:off x="874637" y="3047407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4.7: Fit model on data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1D73648-4688-8F8F-21EC-FD7BAC7644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163599"/>
              </p:ext>
            </p:extLst>
          </p:nvPr>
        </p:nvGraphicFramePr>
        <p:xfrm>
          <a:off x="874640" y="3568360"/>
          <a:ext cx="3200400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200400" imgH="403920" progId="PBrush">
                  <p:embed/>
                </p:oleObj>
              </mc:Choice>
              <mc:Fallback>
                <p:oleObj name="Bitmap Image" r:id="rId5" imgW="3200400" imgH="403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74640" y="3568360"/>
                        <a:ext cx="3200400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8DA80A9-42CF-F780-2AF2-9AC39EFC6488}"/>
              </a:ext>
            </a:extLst>
          </p:cNvPr>
          <p:cNvSpPr txBox="1"/>
          <p:nvPr/>
        </p:nvSpPr>
        <p:spPr>
          <a:xfrm>
            <a:off x="874639" y="4114388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rgbClr val="292929"/>
                </a:solidFill>
                <a:effectLst/>
                <a:latin typeface="source-serif-pro"/>
              </a:rPr>
              <a:t>Step 4.8: Make predictions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41DD769F-76A4-E4A0-F30A-FA1659FE4C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4501788"/>
              </p:ext>
            </p:extLst>
          </p:nvPr>
        </p:nvGraphicFramePr>
        <p:xfrm>
          <a:off x="874640" y="4690275"/>
          <a:ext cx="3154363" cy="39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154680" imgH="396360" progId="PBrush">
                  <p:embed/>
                </p:oleObj>
              </mc:Choice>
              <mc:Fallback>
                <p:oleObj name="Bitmap Image" r:id="rId7" imgW="3154680" imgH="39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74640" y="4690275"/>
                        <a:ext cx="3154363" cy="39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6EAF8B9-E27B-D276-2009-44FEF723F782}"/>
              </a:ext>
            </a:extLst>
          </p:cNvPr>
          <p:cNvSpPr txBox="1"/>
          <p:nvPr/>
        </p:nvSpPr>
        <p:spPr>
          <a:xfrm>
            <a:off x="5257797" y="4122531"/>
            <a:ext cx="661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292929"/>
                </a:solidFill>
                <a:effectLst/>
                <a:latin typeface="source-serif-pro"/>
              </a:rPr>
              <a:t>Now, we can test the accuracy of our model!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C381F158-CFF2-0B95-D332-7AC4EEA34E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3344041"/>
              </p:ext>
            </p:extLst>
          </p:nvPr>
        </p:nvGraphicFramePr>
        <p:xfrm>
          <a:off x="874640" y="5711417"/>
          <a:ext cx="7064375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7063920" imgH="1028880" progId="PBrush">
                  <p:embed/>
                </p:oleObj>
              </mc:Choice>
              <mc:Fallback>
                <p:oleObj name="Bitmap Image" r:id="rId9" imgW="7063920" imgH="1028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74640" y="5711417"/>
                        <a:ext cx="7064375" cy="102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5DA3C299-687E-968B-0963-08D69C8DBF51}"/>
              </a:ext>
            </a:extLst>
          </p:cNvPr>
          <p:cNvSpPr txBox="1"/>
          <p:nvPr/>
        </p:nvSpPr>
        <p:spPr>
          <a:xfrm>
            <a:off x="-79515" y="5177315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5. Check accuracy for the </a:t>
            </a:r>
            <a:r>
              <a:rPr lang="en-US" sz="2200" b="1" dirty="0">
                <a:solidFill>
                  <a:srgbClr val="292929"/>
                </a:solidFill>
                <a:latin typeface="source-serif-pro"/>
              </a:rPr>
              <a:t>m</a:t>
            </a:r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26" name="Picture 25" descr="Diagram&#10;&#10;Description automatically generated">
            <a:extLst>
              <a:ext uri="{FF2B5EF4-FFF2-40B4-BE49-F238E27FC236}">
                <a16:creationId xmlns:a16="http://schemas.microsoft.com/office/drawing/2014/main" id="{339FBAF8-F918-F749-CD15-DDB67BCB578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949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7B555-9885-DAD6-2A8A-28F04EF2B41D}"/>
              </a:ext>
            </a:extLst>
          </p:cNvPr>
          <p:cNvSpPr txBox="1"/>
          <p:nvPr/>
        </p:nvSpPr>
        <p:spPr>
          <a:xfrm rot="16200000">
            <a:off x="-543895" y="1998870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30B320E-ABD3-1EE0-F189-ED466F3775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436124"/>
              </p:ext>
            </p:extLst>
          </p:nvPr>
        </p:nvGraphicFramePr>
        <p:xfrm>
          <a:off x="754063" y="1742830"/>
          <a:ext cx="5654675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5654160" imgH="403920" progId="PBrush">
                  <p:embed/>
                </p:oleObj>
              </mc:Choice>
              <mc:Fallback>
                <p:oleObj name="Bitmap Image" r:id="rId3" imgW="5654160" imgH="403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4063" y="1742830"/>
                        <a:ext cx="5654675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54DAE9F9-3D08-435A-87B0-30C365BBD6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978862"/>
              </p:ext>
            </p:extLst>
          </p:nvPr>
        </p:nvGraphicFramePr>
        <p:xfrm>
          <a:off x="754063" y="3158286"/>
          <a:ext cx="8153400" cy="273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8153280" imgH="2735640" progId="PBrush">
                  <p:embed/>
                </p:oleObj>
              </mc:Choice>
              <mc:Fallback>
                <p:oleObj name="Bitmap Image" r:id="rId5" imgW="8153280" imgH="2735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4063" y="3158286"/>
                        <a:ext cx="8153400" cy="2735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69A4A82-C349-1109-0E64-6EF6CD5435AF}"/>
              </a:ext>
            </a:extLst>
          </p:cNvPr>
          <p:cNvSpPr txBox="1"/>
          <p:nvPr/>
        </p:nvSpPr>
        <p:spPr>
          <a:xfrm rot="16200000">
            <a:off x="-1072671" y="4310475"/>
            <a:ext cx="27352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Classification report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0D63364-3D17-FABA-9494-CCDA2825284B}"/>
              </a:ext>
            </a:extLst>
          </p:cNvPr>
          <p:cNvSpPr txBox="1"/>
          <p:nvPr/>
        </p:nvSpPr>
        <p:spPr>
          <a:xfrm>
            <a:off x="9343665" y="1742830"/>
            <a:ext cx="26239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The overall accuracy of the model on the test data is around 93%, which is pretty good considering we didn’t do any feature extraction or much preprocessing.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557E0D-F8C4-4BC2-0B1E-976E23AE7CD8}"/>
              </a:ext>
            </a:extLst>
          </p:cNvPr>
          <p:cNvSpPr txBox="1"/>
          <p:nvPr/>
        </p:nvSpPr>
        <p:spPr>
          <a:xfrm>
            <a:off x="-79515" y="1000170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5. Check the accuracy of the </a:t>
            </a:r>
            <a:r>
              <a:rPr lang="en-US" sz="2200" b="1" dirty="0">
                <a:solidFill>
                  <a:srgbClr val="292929"/>
                </a:solidFill>
                <a:latin typeface="source-serif-pro"/>
              </a:rPr>
              <a:t>m</a:t>
            </a:r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28" name="Picture 27" descr="Diagram&#10;&#10;Description automatically generated">
            <a:extLst>
              <a:ext uri="{FF2B5EF4-FFF2-40B4-BE49-F238E27FC236}">
                <a16:creationId xmlns:a16="http://schemas.microsoft.com/office/drawing/2014/main" id="{9A238503-D2C9-4D1F-CEF2-CE457EEEBB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48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B7271-EC78-C6C1-6191-6DC0C507C037}"/>
              </a:ext>
            </a:extLst>
          </p:cNvPr>
          <p:cNvSpPr txBox="1"/>
          <p:nvPr/>
        </p:nvSpPr>
        <p:spPr>
          <a:xfrm>
            <a:off x="1" y="1093262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1. Read the Data frame: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This dataset contains the sentiments for financial news headlines from the perspective of a retail investor. Further details about the dataset can be found in:</a:t>
            </a:r>
          </a:p>
          <a:p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79F88B-B75C-7D4D-7D07-2536FE345DFD}"/>
              </a:ext>
            </a:extLst>
          </p:cNvPr>
          <p:cNvSpPr txBox="1"/>
          <p:nvPr/>
        </p:nvSpPr>
        <p:spPr>
          <a:xfrm>
            <a:off x="706582" y="3269039"/>
            <a:ext cx="9649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Malo, P., Sinha, A., </a:t>
            </a:r>
            <a:r>
              <a:rPr lang="en-US" sz="2400" b="0" i="0" dirty="0" err="1">
                <a:solidFill>
                  <a:srgbClr val="292929"/>
                </a:solidFill>
                <a:effectLst/>
                <a:latin typeface="source-serif-pro"/>
              </a:rPr>
              <a:t>Takala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, P., Korhonen, P. and </a:t>
            </a:r>
            <a:r>
              <a:rPr lang="en-US" sz="2400" b="0" i="0" dirty="0" err="1">
                <a:solidFill>
                  <a:srgbClr val="292929"/>
                </a:solidFill>
                <a:effectLst/>
                <a:latin typeface="source-serif-pro"/>
              </a:rPr>
              <a:t>Wallenius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, J. (2014): “Good debt or bad debt: Detecting semantic orientations in economic texts.” Journal of the American Society for Information Science and Technology.</a:t>
            </a:r>
          </a:p>
        </p:txBody>
      </p:sp>
      <p:pic>
        <p:nvPicPr>
          <p:cNvPr id="12" name="Picture 11" descr="Map&#10;&#10;Description automatically generated with medium confidence">
            <a:extLst>
              <a:ext uri="{FF2B5EF4-FFF2-40B4-BE49-F238E27FC236}">
                <a16:creationId xmlns:a16="http://schemas.microsoft.com/office/drawing/2014/main" id="{66B89FEB-0A7D-DFD4-D3F3-64AFC8909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9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>
                <a:solidFill>
                  <a:schemeClr val="tx1"/>
                </a:solidFill>
              </a:rPr>
              <a:t>Topics for discussion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776500" cy="4353041"/>
          </a:xfrm>
        </p:spPr>
        <p:txBody>
          <a:bodyPr anchor="t">
            <a:normAutofit fontScale="92500" lnSpcReduction="10000"/>
          </a:bodyPr>
          <a:lstStyle/>
          <a:p>
            <a:pPr marL="36900" indent="0">
              <a:buNone/>
            </a:pPr>
            <a:r>
              <a:rPr lang="en-ID" sz="3200" dirty="0">
                <a:solidFill>
                  <a:schemeClr val="tx1"/>
                </a:solidFill>
              </a:rPr>
              <a:t>1) What is Sentiment Analysis?</a:t>
            </a:r>
          </a:p>
          <a:p>
            <a:pPr marL="36900" indent="0">
              <a:buNone/>
            </a:pPr>
            <a:r>
              <a:rPr lang="en-ID" sz="3200" dirty="0">
                <a:solidFill>
                  <a:schemeClr val="tx1"/>
                </a:solidFill>
              </a:rPr>
              <a:t>2) Case Study 1: Sentiment Analysis on Social Media</a:t>
            </a:r>
          </a:p>
          <a:p>
            <a:pPr marL="36900" indent="0">
              <a:buNone/>
            </a:pPr>
            <a:r>
              <a:rPr lang="en-ID" sz="3200" dirty="0">
                <a:solidFill>
                  <a:schemeClr val="tx1"/>
                </a:solidFill>
              </a:rPr>
              <a:t>3) Case Study 2: Sentiment Analysis on Financial News</a:t>
            </a:r>
          </a:p>
          <a:p>
            <a:pPr marL="36900" indent="0">
              <a:buNone/>
            </a:pPr>
            <a:r>
              <a:rPr lang="en-ID" sz="3200" dirty="0">
                <a:solidFill>
                  <a:schemeClr val="tx1"/>
                </a:solidFill>
              </a:rPr>
              <a:t>4) Recent Research Areas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1" y="391078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E6736D-637E-DCE2-9663-03D5D74F74D3}"/>
              </a:ext>
            </a:extLst>
          </p:cNvPr>
          <p:cNvSpPr txBox="1"/>
          <p:nvPr/>
        </p:nvSpPr>
        <p:spPr>
          <a:xfrm>
            <a:off x="1" y="1093262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2. Install required libraries and Data Analysis: </a:t>
            </a:r>
            <a:r>
              <a:rPr lang="en-US" sz="2200" i="0" dirty="0">
                <a:solidFill>
                  <a:srgbClr val="292929"/>
                </a:solidFill>
                <a:effectLst/>
                <a:latin typeface="source-serif-pro"/>
              </a:rPr>
              <a:t>We check for the null values.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We will take a look at the variable “</a:t>
            </a:r>
            <a:r>
              <a:rPr lang="en-US" sz="2200" b="0" i="0" dirty="0" err="1">
                <a:solidFill>
                  <a:srgbClr val="292929"/>
                </a:solidFill>
                <a:effectLst/>
                <a:latin typeface="source-serif-pro"/>
              </a:rPr>
              <a:t>lables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” and map each label to a string; Negative: 0, Neutral: 2, Positive: 4</a:t>
            </a:r>
          </a:p>
        </p:txBody>
      </p:sp>
      <p:pic>
        <p:nvPicPr>
          <p:cNvPr id="15" name="Picture 14" descr="Map&#10;&#10;Description automatically generated with medium confidence">
            <a:extLst>
              <a:ext uri="{FF2B5EF4-FFF2-40B4-BE49-F238E27FC236}">
                <a16:creationId xmlns:a16="http://schemas.microsoft.com/office/drawing/2014/main" id="{12120E49-6C0A-5385-4B7F-5B580CDB3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38CBE9DD-C77C-1574-D12A-741FE15B30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3787356"/>
              </p:ext>
            </p:extLst>
          </p:nvPr>
        </p:nvGraphicFramePr>
        <p:xfrm>
          <a:off x="434352" y="1857326"/>
          <a:ext cx="6146800" cy="4897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6858000" imgH="5463720" progId="PBrush">
                  <p:embed/>
                </p:oleObj>
              </mc:Choice>
              <mc:Fallback>
                <p:oleObj name="Bitmap Image" r:id="rId4" imgW="6858000" imgH="546372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7BEF199D-3E11-EE26-22BC-730BBB5088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4352" y="1857326"/>
                        <a:ext cx="6146800" cy="4897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1699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1454A8D-0200-569E-D0F0-8D539F03835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837" y="2139553"/>
          <a:ext cx="11460162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11460600" imgH="502920" progId="PBrush">
                  <p:embed/>
                </p:oleObj>
              </mc:Choice>
              <mc:Fallback>
                <p:oleObj name="Bitmap Image" r:id="rId3" imgW="11460600" imgH="50292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81454A8D-0200-569E-D0F0-8D539F0383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1837" y="2139553"/>
                        <a:ext cx="11460162" cy="50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1" y="391078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245552C-9601-CE54-DEF4-1D4E9C9E88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966763"/>
              </p:ext>
            </p:extLst>
          </p:nvPr>
        </p:nvGraphicFramePr>
        <p:xfrm>
          <a:off x="430888" y="2679309"/>
          <a:ext cx="4975225" cy="155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4975920" imgH="1554480" progId="PBrush">
                  <p:embed/>
                </p:oleObj>
              </mc:Choice>
              <mc:Fallback>
                <p:oleObj name="Bitmap Image" r:id="rId5" imgW="4975920" imgH="15544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5245552C-9601-CE54-DEF4-1D4E9C9E88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0888" y="2679309"/>
                        <a:ext cx="4975225" cy="155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39A5AF3-6CDE-0D3F-4C7D-B487A4F99F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8116044"/>
              </p:ext>
            </p:extLst>
          </p:nvPr>
        </p:nvGraphicFramePr>
        <p:xfrm>
          <a:off x="828522" y="4350221"/>
          <a:ext cx="3086100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086280" imgH="632520" progId="PBrush">
                  <p:embed/>
                </p:oleObj>
              </mc:Choice>
              <mc:Fallback>
                <p:oleObj name="Bitmap Image" r:id="rId7" imgW="3086280" imgH="632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39A5AF3-6CDE-0D3F-4C7D-B487A4F99F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8522" y="4350221"/>
                        <a:ext cx="3086100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CCDA264-FC65-50BE-65BC-B47F4F5800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8968870"/>
              </p:ext>
            </p:extLst>
          </p:nvPr>
        </p:nvGraphicFramePr>
        <p:xfrm>
          <a:off x="899200" y="4965081"/>
          <a:ext cx="2019300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2019240" imgH="746640" progId="PBrush">
                  <p:embed/>
                </p:oleObj>
              </mc:Choice>
              <mc:Fallback>
                <p:oleObj name="Bitmap Image" r:id="rId9" imgW="2019240" imgH="74664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CCDA264-FC65-50BE-65BC-B47F4F5800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99200" y="4965081"/>
                        <a:ext cx="2019300" cy="746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B491C797-E532-3677-2D39-C360B76A75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040304"/>
              </p:ext>
            </p:extLst>
          </p:nvPr>
        </p:nvGraphicFramePr>
        <p:xfrm>
          <a:off x="763434" y="5779366"/>
          <a:ext cx="3216275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1" imgW="3215520" imgH="1089720" progId="PBrush">
                  <p:embed/>
                </p:oleObj>
              </mc:Choice>
              <mc:Fallback>
                <p:oleObj name="Bitmap Image" r:id="rId11" imgW="3215520" imgH="108972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B491C797-E532-3677-2D39-C360B76A75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63434" y="5779366"/>
                        <a:ext cx="3216275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E6736D-637E-DCE2-9663-03D5D74F74D3}"/>
              </a:ext>
            </a:extLst>
          </p:cNvPr>
          <p:cNvSpPr txBox="1"/>
          <p:nvPr/>
        </p:nvSpPr>
        <p:spPr>
          <a:xfrm>
            <a:off x="1" y="1093262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2. Install required libraries and Data Analysis: </a:t>
            </a:r>
            <a:r>
              <a:rPr lang="en-US" sz="2200" i="0" dirty="0">
                <a:solidFill>
                  <a:srgbClr val="292929"/>
                </a:solidFill>
                <a:effectLst/>
                <a:latin typeface="source-serif-pro"/>
              </a:rPr>
              <a:t>We check for the null values.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We will take a look at the variable “</a:t>
            </a:r>
            <a:r>
              <a:rPr lang="en-US" sz="2200" b="0" i="0" dirty="0" err="1">
                <a:solidFill>
                  <a:srgbClr val="292929"/>
                </a:solidFill>
                <a:effectLst/>
                <a:latin typeface="source-serif-pro"/>
              </a:rPr>
              <a:t>lables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” and map each label to a string; Negative: 0, Neutral: 2, Positive: 4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D50EDF8-5C83-503F-95AF-1E2C288698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61918" y="4271467"/>
          <a:ext cx="5630863" cy="2582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3" imgW="5631120" imgH="2583360" progId="PBrush">
                  <p:embed/>
                </p:oleObj>
              </mc:Choice>
              <mc:Fallback>
                <p:oleObj name="Bitmap Image" r:id="rId13" imgW="5631120" imgH="258336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DD50EDF8-5C83-503F-95AF-1E2C288698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61918" y="4271467"/>
                        <a:ext cx="5630863" cy="2582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Picture 14" descr="Map&#10;&#10;Description automatically generated with medium confidence">
            <a:extLst>
              <a:ext uri="{FF2B5EF4-FFF2-40B4-BE49-F238E27FC236}">
                <a16:creationId xmlns:a16="http://schemas.microsoft.com/office/drawing/2014/main" id="{12120E49-6C0A-5385-4B7F-5B580CDB37F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067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1" y="391078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5F7787-8FC9-4554-BD74-6E5DCCA654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2395611"/>
              </p:ext>
            </p:extLst>
          </p:nvPr>
        </p:nvGraphicFramePr>
        <p:xfrm>
          <a:off x="710410" y="2042938"/>
          <a:ext cx="5287963" cy="203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5288400" imgH="2034720" progId="PBrush">
                  <p:embed/>
                </p:oleObj>
              </mc:Choice>
              <mc:Fallback>
                <p:oleObj name="Bitmap Image" r:id="rId3" imgW="5288400" imgH="203472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033B8821-0464-269F-C70C-90B520BB22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0410" y="2042938"/>
                        <a:ext cx="5287963" cy="2035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91848C0-7541-C02B-C997-C1CCD0F420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781929"/>
              </p:ext>
            </p:extLst>
          </p:nvPr>
        </p:nvGraphicFramePr>
        <p:xfrm>
          <a:off x="581890" y="4258348"/>
          <a:ext cx="6943947" cy="20396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8458200" imgH="2484000" progId="PBrush">
                  <p:embed/>
                </p:oleObj>
              </mc:Choice>
              <mc:Fallback>
                <p:oleObj name="Bitmap Image" r:id="rId5" imgW="8458200" imgH="248400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88D4C830-630F-D0B7-B029-F15E6BA570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1890" y="4258348"/>
                        <a:ext cx="6943947" cy="20396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 descr="Map&#10;&#10;Description automatically generated with medium confidence">
            <a:extLst>
              <a:ext uri="{FF2B5EF4-FFF2-40B4-BE49-F238E27FC236}">
                <a16:creationId xmlns:a16="http://schemas.microsoft.com/office/drawing/2014/main" id="{F04EF844-E8CC-462C-541E-76828E4D40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07B600-9EDD-C1D4-CF5C-29FB93108DC6}"/>
              </a:ext>
            </a:extLst>
          </p:cNvPr>
          <p:cNvSpPr txBox="1"/>
          <p:nvPr/>
        </p:nvSpPr>
        <p:spPr>
          <a:xfrm>
            <a:off x="1" y="1093262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200" i="0" dirty="0">
                <a:solidFill>
                  <a:srgbClr val="292929"/>
                </a:solidFill>
                <a:effectLst/>
                <a:latin typeface="source-serif-pro"/>
              </a:rPr>
              <a:t>We check for the null values.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We will take a look at the variable “</a:t>
            </a:r>
            <a:r>
              <a:rPr lang="en-US" sz="2200" b="0" i="0" dirty="0" err="1">
                <a:solidFill>
                  <a:srgbClr val="292929"/>
                </a:solidFill>
                <a:effectLst/>
                <a:latin typeface="source-serif-pro"/>
              </a:rPr>
              <a:t>lables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” and map each label to a string; Negative: 0, Neutral: 2, Positive: 4</a:t>
            </a:r>
          </a:p>
        </p:txBody>
      </p:sp>
    </p:spTree>
    <p:extLst>
      <p:ext uri="{BB962C8B-B14F-4D97-AF65-F5344CB8AC3E}">
        <p14:creationId xmlns:p14="http://schemas.microsoft.com/office/powerpoint/2010/main" val="2102917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0" y="202925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1A832BF-930C-1C3B-1DC4-5D7B00CA11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6154151"/>
              </p:ext>
            </p:extLst>
          </p:nvPr>
        </p:nvGraphicFramePr>
        <p:xfrm>
          <a:off x="430887" y="1488464"/>
          <a:ext cx="8458200" cy="139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458200" imgH="1394640" progId="PBrush">
                  <p:embed/>
                </p:oleObj>
              </mc:Choice>
              <mc:Fallback>
                <p:oleObj name="Bitmap Image" r:id="rId3" imgW="8458200" imgH="139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0887" y="1488464"/>
                        <a:ext cx="8458200" cy="1395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B1B53E6-26FF-BD88-183E-FDF842500BC6}"/>
              </a:ext>
            </a:extLst>
          </p:cNvPr>
          <p:cNvSpPr txBox="1"/>
          <p:nvPr/>
        </p:nvSpPr>
        <p:spPr>
          <a:xfrm>
            <a:off x="1" y="1093262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200" i="0" dirty="0">
                <a:solidFill>
                  <a:srgbClr val="292929"/>
                </a:solidFill>
                <a:effectLst/>
                <a:latin typeface="source-serif-pro"/>
              </a:rPr>
              <a:t>We demonstrate the distribution of sentiments: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83E548-A14B-D3F6-64A1-92AEA7A0F11F}"/>
              </a:ext>
            </a:extLst>
          </p:cNvPr>
          <p:cNvSpPr txBox="1"/>
          <p:nvPr/>
        </p:nvSpPr>
        <p:spPr>
          <a:xfrm>
            <a:off x="0" y="3119153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3A7F726-F18A-C8BB-2C6B-7BA16A4F89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452322"/>
              </p:ext>
            </p:extLst>
          </p:nvPr>
        </p:nvGraphicFramePr>
        <p:xfrm>
          <a:off x="-1495" y="4156280"/>
          <a:ext cx="9388475" cy="272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9387720" imgH="2720520" progId="PBrush">
                  <p:embed/>
                </p:oleObj>
              </mc:Choice>
              <mc:Fallback>
                <p:oleObj name="Bitmap Image" r:id="rId5" imgW="9387720" imgH="272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495" y="4156280"/>
                        <a:ext cx="9388475" cy="2720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4CF3708-229B-22CD-7E33-176F6A8C03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554514"/>
              </p:ext>
            </p:extLst>
          </p:nvPr>
        </p:nvGraphicFramePr>
        <p:xfrm>
          <a:off x="6998823" y="2274965"/>
          <a:ext cx="5012981" cy="394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8572680" imgH="6751440" progId="PBrush">
                  <p:embed/>
                </p:oleObj>
              </mc:Choice>
              <mc:Fallback>
                <p:oleObj name="Bitmap Image" r:id="rId7" imgW="8572680" imgH="6751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98823" y="2274965"/>
                        <a:ext cx="5012981" cy="394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62F04D66-ADF9-DE8F-021F-9B03E47C44B0}"/>
              </a:ext>
            </a:extLst>
          </p:cNvPr>
          <p:cNvSpPr txBox="1"/>
          <p:nvPr/>
        </p:nvSpPr>
        <p:spPr>
          <a:xfrm>
            <a:off x="-1496" y="3550040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We do text preprocessing</a:t>
            </a:r>
          </a:p>
        </p:txBody>
      </p:sp>
      <p:pic>
        <p:nvPicPr>
          <p:cNvPr id="18" name="Picture 17" descr="Map&#10;&#10;Description automatically generated with medium confidence">
            <a:extLst>
              <a:ext uri="{FF2B5EF4-FFF2-40B4-BE49-F238E27FC236}">
                <a16:creationId xmlns:a16="http://schemas.microsoft.com/office/drawing/2014/main" id="{90C3CEAE-5CD0-C6CC-E64D-6F2405821C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4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0" y="352003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F69FF-9DE8-6DB8-07A6-6BCC137761F7}"/>
              </a:ext>
            </a:extLst>
          </p:cNvPr>
          <p:cNvSpPr txBox="1"/>
          <p:nvPr/>
        </p:nvSpPr>
        <p:spPr>
          <a:xfrm>
            <a:off x="430888" y="1674567"/>
            <a:ext cx="9322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We used </a:t>
            </a:r>
            <a:r>
              <a:rPr lang="en-US" sz="2400" i="0" dirty="0" err="1">
                <a:solidFill>
                  <a:srgbClr val="292929"/>
                </a:solidFill>
                <a:effectLst/>
                <a:latin typeface="source-serif-pro"/>
              </a:rPr>
              <a:t>CountVectorizer</a:t>
            </a: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 to transform a given text into a vector on the basis of the frequency of each word that occurs in the entire text.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542C1A-2B2E-580B-236B-28546BE963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086731"/>
              </p:ext>
            </p:extLst>
          </p:nvPr>
        </p:nvGraphicFramePr>
        <p:xfrm>
          <a:off x="518701" y="2578676"/>
          <a:ext cx="6270625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6271200" imgH="807840" progId="PBrush">
                  <p:embed/>
                </p:oleObj>
              </mc:Choice>
              <mc:Fallback>
                <p:oleObj name="Bitmap Image" r:id="rId3" imgW="6271200" imgH="807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8701" y="2578676"/>
                        <a:ext cx="6270625" cy="808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93C8826-81BB-20D2-AF7B-3240AAC747D6}"/>
              </a:ext>
            </a:extLst>
          </p:cNvPr>
          <p:cNvSpPr txBox="1"/>
          <p:nvPr/>
        </p:nvSpPr>
        <p:spPr>
          <a:xfrm>
            <a:off x="430887" y="3463580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Dependent feature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612CDC1-A7D9-0073-502D-56DA183F63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3919"/>
              </p:ext>
            </p:extLst>
          </p:nvPr>
        </p:nvGraphicFramePr>
        <p:xfrm>
          <a:off x="414169" y="4115806"/>
          <a:ext cx="4525963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4526280" imgH="541080" progId="PBrush">
                  <p:embed/>
                </p:oleObj>
              </mc:Choice>
              <mc:Fallback>
                <p:oleObj name="Bitmap Image" r:id="rId5" imgW="4526280" imgH="54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169" y="4115806"/>
                        <a:ext cx="4525963" cy="541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6D2B447-DF12-B2CF-EE41-7A3F0ADEBB03}"/>
              </a:ext>
            </a:extLst>
          </p:cNvPr>
          <p:cNvSpPr txBox="1"/>
          <p:nvPr/>
        </p:nvSpPr>
        <p:spPr>
          <a:xfrm>
            <a:off x="414169" y="4599247"/>
            <a:ext cx="9322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List of feature names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6E17A923-7948-53E6-642C-894143240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853649"/>
              </p:ext>
            </p:extLst>
          </p:nvPr>
        </p:nvGraphicFramePr>
        <p:xfrm>
          <a:off x="414169" y="5176583"/>
          <a:ext cx="3641725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642480" imgH="442080" progId="PBrush">
                  <p:embed/>
                </p:oleObj>
              </mc:Choice>
              <mc:Fallback>
                <p:oleObj name="Bitmap Image" r:id="rId7" imgW="3642480" imgH="44208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B8DECAB1-1978-AFEB-0D69-A4D739A81A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169" y="5176583"/>
                        <a:ext cx="3641725" cy="441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5281710B-4AAC-E4CC-9868-46673E7CEF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515862"/>
              </p:ext>
            </p:extLst>
          </p:nvPr>
        </p:nvGraphicFramePr>
        <p:xfrm>
          <a:off x="4055894" y="4686300"/>
          <a:ext cx="2201863" cy="217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2202120" imgH="2171880" progId="PBrush">
                  <p:embed/>
                </p:oleObj>
              </mc:Choice>
              <mc:Fallback>
                <p:oleObj name="Bitmap Image" r:id="rId9" imgW="2202120" imgH="21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55894" y="4686300"/>
                        <a:ext cx="2201863" cy="217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539A42E-3295-8233-41A4-B11CEBA9EB6A}"/>
              </a:ext>
            </a:extLst>
          </p:cNvPr>
          <p:cNvSpPr txBox="1"/>
          <p:nvPr/>
        </p:nvSpPr>
        <p:spPr>
          <a:xfrm>
            <a:off x="0" y="1134487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19" name="Picture 18" descr="Map&#10;&#10;Description automatically generated with medium confidence">
            <a:extLst>
              <a:ext uri="{FF2B5EF4-FFF2-40B4-BE49-F238E27FC236}">
                <a16:creationId xmlns:a16="http://schemas.microsoft.com/office/drawing/2014/main" id="{5B6315ED-0B64-DF2E-3095-D08AB7CFED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93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518CDCD-E6F6-8931-F1AE-F5A4F1C193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029990"/>
              </p:ext>
            </p:extLst>
          </p:nvPr>
        </p:nvGraphicFramePr>
        <p:xfrm>
          <a:off x="591435" y="3307080"/>
          <a:ext cx="11600566" cy="30362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298360" imgH="2171880" progId="PBrush">
                  <p:embed/>
                </p:oleObj>
              </mc:Choice>
              <mc:Fallback>
                <p:oleObj name="Bitmap Image" r:id="rId3" imgW="8298360" imgH="21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1435" y="3307080"/>
                        <a:ext cx="11600566" cy="30362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0" y="352003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F69FF-9DE8-6DB8-07A6-6BCC137761F7}"/>
              </a:ext>
            </a:extLst>
          </p:cNvPr>
          <p:cNvSpPr txBox="1"/>
          <p:nvPr/>
        </p:nvSpPr>
        <p:spPr>
          <a:xfrm>
            <a:off x="368542" y="1674567"/>
            <a:ext cx="9322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We build a Multinomial Naive Bayes, a logistic regression model, and a support vector machine model: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39A42E-3295-8233-41A4-B11CEBA9EB6A}"/>
              </a:ext>
            </a:extLst>
          </p:cNvPr>
          <p:cNvSpPr txBox="1"/>
          <p:nvPr/>
        </p:nvSpPr>
        <p:spPr>
          <a:xfrm>
            <a:off x="0" y="1134487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4. Building the Model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Map&#10;&#10;Description automatically generated with medium confidence">
            <a:extLst>
              <a:ext uri="{FF2B5EF4-FFF2-40B4-BE49-F238E27FC236}">
                <a16:creationId xmlns:a16="http://schemas.microsoft.com/office/drawing/2014/main" id="{7917E39F-8091-24B1-A131-28CD057CCE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45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17DEA4-9CE7-48BA-2101-310F889383E9}"/>
              </a:ext>
            </a:extLst>
          </p:cNvPr>
          <p:cNvSpPr txBox="1"/>
          <p:nvPr/>
        </p:nvSpPr>
        <p:spPr>
          <a:xfrm rot="16200000">
            <a:off x="-623410" y="3520032"/>
            <a:ext cx="1677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6CE452F-F47A-0541-5BC3-424396FA17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164864"/>
              </p:ext>
            </p:extLst>
          </p:nvPr>
        </p:nvGraphicFramePr>
        <p:xfrm>
          <a:off x="603972" y="1494521"/>
          <a:ext cx="8450262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450640" imgH="655200" progId="PBrush">
                  <p:embed/>
                </p:oleObj>
              </mc:Choice>
              <mc:Fallback>
                <p:oleObj name="Bitmap Image" r:id="rId3" imgW="8450640" imgH="65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3972" y="1494521"/>
                        <a:ext cx="8450262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C9AEC71-27AB-DE8F-5153-9F3C7979FF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274195"/>
              </p:ext>
            </p:extLst>
          </p:nvPr>
        </p:nvGraphicFramePr>
        <p:xfrm>
          <a:off x="1348365" y="2223988"/>
          <a:ext cx="5546725" cy="102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5547240" imgH="1020960" progId="PBrush">
                  <p:embed/>
                </p:oleObj>
              </mc:Choice>
              <mc:Fallback>
                <p:oleObj name="Bitmap Image" r:id="rId5" imgW="5547240" imgH="102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48365" y="2223988"/>
                        <a:ext cx="5546725" cy="1020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 descr="Map&#10;&#10;Description automatically generated with medium confidence">
            <a:extLst>
              <a:ext uri="{FF2B5EF4-FFF2-40B4-BE49-F238E27FC236}">
                <a16:creationId xmlns:a16="http://schemas.microsoft.com/office/drawing/2014/main" id="{BF0B8D39-2D70-D86C-D127-06369ABF7A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1339D110-3D15-8759-0D72-7C8ECAE6EF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3769543"/>
              </p:ext>
            </p:extLst>
          </p:nvPr>
        </p:nvGraphicFramePr>
        <p:xfrm>
          <a:off x="603972" y="3318581"/>
          <a:ext cx="7467600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7467480" imgH="1607760" progId="PBrush">
                  <p:embed/>
                </p:oleObj>
              </mc:Choice>
              <mc:Fallback>
                <p:oleObj name="Bitmap Image" r:id="rId8" imgW="7467480" imgH="160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3972" y="3318581"/>
                        <a:ext cx="7467600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55CB3BA3-2F22-D68C-EFDC-2432EA673C10}"/>
              </a:ext>
            </a:extLst>
          </p:cNvPr>
          <p:cNvSpPr txBox="1"/>
          <p:nvPr/>
        </p:nvSpPr>
        <p:spPr>
          <a:xfrm>
            <a:off x="0" y="1134487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5. Check the accuracy of each model to determine the best classifier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2532235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pic>
        <p:nvPicPr>
          <p:cNvPr id="13" name="Picture 12" descr="Map&#10;&#10;Description automatically generated with medium confidence">
            <a:extLst>
              <a:ext uri="{FF2B5EF4-FFF2-40B4-BE49-F238E27FC236}">
                <a16:creationId xmlns:a16="http://schemas.microsoft.com/office/drawing/2014/main" id="{BF0B8D39-2D70-D86C-D127-06369ABF7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D7929A9-FB0B-EE94-36D7-4118841E9A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0264372"/>
              </p:ext>
            </p:extLst>
          </p:nvPr>
        </p:nvGraphicFramePr>
        <p:xfrm>
          <a:off x="3308197" y="1613766"/>
          <a:ext cx="4991100" cy="4808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991040" imgH="4808160" progId="PBrush">
                  <p:embed/>
                </p:oleObj>
              </mc:Choice>
              <mc:Fallback>
                <p:oleObj name="Bitmap Image" r:id="rId4" imgW="4991040" imgH="4808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8197" y="1613766"/>
                        <a:ext cx="4991100" cy="4808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031A195-B142-5EA9-4F53-4B07E34A1E64}"/>
              </a:ext>
            </a:extLst>
          </p:cNvPr>
          <p:cNvSpPr txBox="1"/>
          <p:nvPr/>
        </p:nvSpPr>
        <p:spPr>
          <a:xfrm>
            <a:off x="0" y="1134487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5. Check the accuracy of each model to determine the best classifier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526004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3 | Sentiment Analysis on Financial News</a:t>
            </a:r>
          </a:p>
        </p:txBody>
      </p:sp>
      <p:pic>
        <p:nvPicPr>
          <p:cNvPr id="13" name="Picture 12" descr="Map&#10;&#10;Description automatically generated with medium confidence">
            <a:extLst>
              <a:ext uri="{FF2B5EF4-FFF2-40B4-BE49-F238E27FC236}">
                <a16:creationId xmlns:a16="http://schemas.microsoft.com/office/drawing/2014/main" id="{BF0B8D39-2D70-D86C-D127-06369ABF7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2145" y="0"/>
            <a:ext cx="2299854" cy="1093262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9A1D8AB-B9A4-87E0-B7BA-8D81F79337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9682267"/>
              </p:ext>
            </p:extLst>
          </p:nvPr>
        </p:nvGraphicFramePr>
        <p:xfrm>
          <a:off x="2729528" y="2057111"/>
          <a:ext cx="6148437" cy="2743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57800" imgH="2346840" progId="PBrush">
                  <p:embed/>
                </p:oleObj>
              </mc:Choice>
              <mc:Fallback>
                <p:oleObj name="Bitmap Image" r:id="rId4" imgW="5257800" imgH="2346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29528" y="2057111"/>
                        <a:ext cx="6148437" cy="2743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37AA2EE-7131-4EFD-7567-7C2A7F491637}"/>
              </a:ext>
            </a:extLst>
          </p:cNvPr>
          <p:cNvSpPr txBox="1"/>
          <p:nvPr/>
        </p:nvSpPr>
        <p:spPr>
          <a:xfrm>
            <a:off x="0" y="1134487"/>
            <a:ext cx="12104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5. Check the accuracy of each model to determine the best classifier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20764552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4 | Recent Research Areas and 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D9F0AB-CEAA-3FAF-F435-C13F05E74406}"/>
              </a:ext>
            </a:extLst>
          </p:cNvPr>
          <p:cNvSpPr txBox="1"/>
          <p:nvPr/>
        </p:nvSpPr>
        <p:spPr>
          <a:xfrm>
            <a:off x="131874" y="1240658"/>
            <a:ext cx="94834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1. Sentiment analysis for </a:t>
            </a:r>
            <a:b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automatic detection of </a:t>
            </a:r>
            <a:b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depression through an </a:t>
            </a:r>
            <a:b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analysis of social media </a:t>
            </a:r>
            <a:b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messages: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1A487A4-5170-0BDA-EEF1-368D805418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4826623"/>
              </p:ext>
            </p:extLst>
          </p:nvPr>
        </p:nvGraphicFramePr>
        <p:xfrm>
          <a:off x="3975330" y="1126154"/>
          <a:ext cx="8216670" cy="5731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488800" imgH="5920920" progId="PBrush">
                  <p:embed/>
                </p:oleObj>
              </mc:Choice>
              <mc:Fallback>
                <p:oleObj name="Bitmap Image" r:id="rId3" imgW="8488800" imgH="592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75330" y="1126154"/>
                        <a:ext cx="8216670" cy="57318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DA9989C-7ED5-C4D0-466C-064111F54063}"/>
              </a:ext>
            </a:extLst>
          </p:cNvPr>
          <p:cNvSpPr txBox="1"/>
          <p:nvPr/>
        </p:nvSpPr>
        <p:spPr>
          <a:xfrm>
            <a:off x="131874" y="3678351"/>
            <a:ext cx="39524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Chiong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Budhi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 S.,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Dhakal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S. (2021). Combining sentiment lexicons and content-based features for depression detection.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Intelligent Systems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36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(6), 99-105.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855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>
            <a:extLst>
              <a:ext uri="{FF2B5EF4-FFF2-40B4-BE49-F238E27FC236}">
                <a16:creationId xmlns:a16="http://schemas.microsoft.com/office/drawing/2014/main" id="{C6B1232D-6BDD-3CEC-0214-F889F7AFA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71" y="828048"/>
            <a:ext cx="4517281" cy="3211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331B38F-8E0F-F2B3-9654-4D404ADBB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804452" cy="828048"/>
          </a:xfrm>
          <a:noFill/>
        </p:spPr>
        <p:txBody>
          <a:bodyPr/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1 | Sentiment Analysis</a:t>
            </a:r>
          </a:p>
        </p:txBody>
      </p:sp>
      <p:pic>
        <p:nvPicPr>
          <p:cNvPr id="1028" name="Picture 4" descr="Image result for What is sentiment analysis?. Size: 227 x 160. Source: towardsdatascience.com">
            <a:extLst>
              <a:ext uri="{FF2B5EF4-FFF2-40B4-BE49-F238E27FC236}">
                <a16:creationId xmlns:a16="http://schemas.microsoft.com/office/drawing/2014/main" id="{052439F3-90D6-EC65-53BA-CD88884C3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132" y="828047"/>
            <a:ext cx="3741446" cy="263803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50CCCD-4709-5C39-9B40-ED3C59321CD9}"/>
              </a:ext>
            </a:extLst>
          </p:cNvPr>
          <p:cNvSpPr txBox="1"/>
          <p:nvPr/>
        </p:nvSpPr>
        <p:spPr>
          <a:xfrm>
            <a:off x="443948" y="1259176"/>
            <a:ext cx="28529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Definition: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It is the process of classifying text as either </a:t>
            </a:r>
            <a:r>
              <a:rPr lang="en-US" sz="2200" b="0" i="1" dirty="0">
                <a:solidFill>
                  <a:srgbClr val="292929"/>
                </a:solidFill>
                <a:effectLst/>
                <a:latin typeface="source-serif-pro"/>
              </a:rPr>
              <a:t>positive, negative, 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or </a:t>
            </a:r>
            <a:r>
              <a:rPr lang="en-US" sz="2200" b="0" i="1" dirty="0">
                <a:solidFill>
                  <a:srgbClr val="292929"/>
                </a:solidFill>
                <a:effectLst/>
                <a:latin typeface="source-serif-pro"/>
              </a:rPr>
              <a:t>neutral.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3CB93-7177-6378-9665-CCCF208CFED3}"/>
              </a:ext>
            </a:extLst>
          </p:cNvPr>
          <p:cNvSpPr txBox="1"/>
          <p:nvPr/>
        </p:nvSpPr>
        <p:spPr>
          <a:xfrm>
            <a:off x="443948" y="2939178"/>
            <a:ext cx="285299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Why is sentiment analysis useful: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It is essential for businesses to gauge customer response.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359F0F-B1A2-AE36-7E4E-898F1A4B86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93132" y="3831730"/>
            <a:ext cx="7251257" cy="3026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2B29EC-B3C3-1098-D62D-38A50AC7BD7A}"/>
              </a:ext>
            </a:extLst>
          </p:cNvPr>
          <p:cNvSpPr txBox="1"/>
          <p:nvPr/>
        </p:nvSpPr>
        <p:spPr>
          <a:xfrm>
            <a:off x="492044" y="4807735"/>
            <a:ext cx="28529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A simple example: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254392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D9F0AB-CEAA-3FAF-F435-C13F05E74406}"/>
              </a:ext>
            </a:extLst>
          </p:cNvPr>
          <p:cNvSpPr txBox="1"/>
          <p:nvPr/>
        </p:nvSpPr>
        <p:spPr>
          <a:xfrm>
            <a:off x="131875" y="1240658"/>
            <a:ext cx="40743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292929"/>
                </a:solidFill>
                <a:latin typeface="source-serif-pro"/>
              </a:rPr>
              <a:t>2</a:t>
            </a:r>
            <a:r>
              <a:rPr lang="en-US" sz="2400" i="0" dirty="0">
                <a:solidFill>
                  <a:srgbClr val="292929"/>
                </a:solidFill>
                <a:effectLst/>
                <a:latin typeface="source-serif-pro"/>
              </a:rPr>
              <a:t>. Machine learning for predicting the sentiment of online customer reviews: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A9989C-7ED5-C4D0-466C-064111F54063}"/>
              </a:ext>
            </a:extLst>
          </p:cNvPr>
          <p:cNvSpPr txBox="1"/>
          <p:nvPr/>
        </p:nvSpPr>
        <p:spPr>
          <a:xfrm>
            <a:off x="253794" y="3180056"/>
            <a:ext cx="39524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Budhi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 S.,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Chiong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Pranata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I., &amp; Hu, Z. (2021). Using machine learning to predict the sentiment of online reviews: a new framework for comparative analysis. Archives of Computational Methods in Engineering, 28(4), 2543-2566.</a:t>
            </a:r>
            <a:endParaRPr lang="en-AU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6A0770E-562D-C9DB-E841-50B8655BEA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614859"/>
              </p:ext>
            </p:extLst>
          </p:nvPr>
        </p:nvGraphicFramePr>
        <p:xfrm>
          <a:off x="4312920" y="993070"/>
          <a:ext cx="7879079" cy="58436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671680" imgH="6431400" progId="PBrush">
                  <p:embed/>
                </p:oleObj>
              </mc:Choice>
              <mc:Fallback>
                <p:oleObj name="Bitmap Image" r:id="rId3" imgW="8671680" imgH="643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12920" y="993070"/>
                        <a:ext cx="7879079" cy="58436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2B23FBA5-6C94-645F-4B3D-789CEC42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257"/>
            <a:ext cx="11607497" cy="1036320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4 | Recent Research Areas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2175502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FEA038-0689-B883-04B4-E082F28C82AE}"/>
              </a:ext>
            </a:extLst>
          </p:cNvPr>
          <p:cNvSpPr txBox="1"/>
          <p:nvPr/>
        </p:nvSpPr>
        <p:spPr>
          <a:xfrm>
            <a:off x="-1" y="1440651"/>
            <a:ext cx="104648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1. Read the Data</a:t>
            </a:r>
            <a:r>
              <a:rPr lang="fa-IR" sz="2200" b="1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frame: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We will be using the Reviews.csv file from Kaggle’s Amazon Fine Food Reviews dataset to perform the analysis.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5A60F66-2E20-BF29-830F-97EC1F4734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922364"/>
              </p:ext>
            </p:extLst>
          </p:nvPr>
        </p:nvGraphicFramePr>
        <p:xfrm>
          <a:off x="737868" y="2210092"/>
          <a:ext cx="10984592" cy="37720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12596040" imgH="4625280" progId="PBrush">
                  <p:embed/>
                </p:oleObj>
              </mc:Choice>
              <mc:Fallback>
                <p:oleObj name="Bitmap Image" r:id="rId3" imgW="12596040" imgH="4625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68" y="2210092"/>
                        <a:ext cx="10984592" cy="37720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126FD7E-736D-0A60-2F3D-B611C9A8B32E}"/>
              </a:ext>
            </a:extLst>
          </p:cNvPr>
          <p:cNvSpPr txBox="1"/>
          <p:nvPr/>
        </p:nvSpPr>
        <p:spPr>
          <a:xfrm rot="16200000">
            <a:off x="-214039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618A6F-6D2B-34CE-B31F-A0D286B8AF6B}"/>
              </a:ext>
            </a:extLst>
          </p:cNvPr>
          <p:cNvSpPr txBox="1"/>
          <p:nvPr/>
        </p:nvSpPr>
        <p:spPr>
          <a:xfrm>
            <a:off x="1341122" y="5982113"/>
            <a:ext cx="108508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1" dirty="0">
                <a:solidFill>
                  <a:srgbClr val="292929"/>
                </a:solidFill>
                <a:effectLst/>
                <a:latin typeface="source-serif-pro"/>
              </a:rPr>
              <a:t>Text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— This variable contains the complete product review information.</a:t>
            </a:r>
          </a:p>
          <a:p>
            <a:pPr algn="l"/>
            <a:r>
              <a:rPr lang="en-US" b="1" i="1" dirty="0">
                <a:solidFill>
                  <a:srgbClr val="292929"/>
                </a:solidFill>
                <a:effectLst/>
                <a:latin typeface="source-serif-pro"/>
              </a:rPr>
              <a:t>Summary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— This is a summary of the entire review.</a:t>
            </a:r>
          </a:p>
          <a:p>
            <a:pPr algn="l"/>
            <a:r>
              <a:rPr lang="en-US" b="1" i="1" dirty="0">
                <a:solidFill>
                  <a:srgbClr val="292929"/>
                </a:solidFill>
                <a:effectLst/>
                <a:latin typeface="source-serif-pro"/>
              </a:rPr>
              <a:t>Score — 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The product rating provided by the customer.</a:t>
            </a:r>
          </a:p>
          <a:p>
            <a:br>
              <a:rPr lang="en-US" dirty="0"/>
            </a:br>
            <a:endParaRPr lang="en-AU" dirty="0"/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BFEE11F-2A70-9F58-BB5B-485371C7C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25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5BDB5A1-85AF-BE61-7611-2DA610D30F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806532"/>
              </p:ext>
            </p:extLst>
          </p:nvPr>
        </p:nvGraphicFramePr>
        <p:xfrm>
          <a:off x="194365" y="2396101"/>
          <a:ext cx="8024813" cy="360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024040" imgH="3604320" progId="PBrush">
                  <p:embed/>
                </p:oleObj>
              </mc:Choice>
              <mc:Fallback>
                <p:oleObj name="Bitmap Image" r:id="rId3" imgW="8024040" imgH="3604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4365" y="2396101"/>
                        <a:ext cx="8024813" cy="3603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F28B6990-DCAE-42EF-CA08-39C02454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FEA038-0689-B883-04B4-E082F28C82AE}"/>
              </a:ext>
            </a:extLst>
          </p:cNvPr>
          <p:cNvSpPr txBox="1"/>
          <p:nvPr/>
        </p:nvSpPr>
        <p:spPr>
          <a:xfrm>
            <a:off x="-1" y="1440651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2. Install required libraries and Data Analysis: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We will take a look at the variable “Score” to see if majority of the customer ratings are positive or negative. To do this, you will have to install the Plotly library first.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950EC-2581-7AD5-4DD7-CB54B35B8F1E}"/>
              </a:ext>
            </a:extLst>
          </p:cNvPr>
          <p:cNvSpPr txBox="1"/>
          <p:nvPr/>
        </p:nvSpPr>
        <p:spPr>
          <a:xfrm rot="16200000">
            <a:off x="-214039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DE328C5-8956-24F3-5BC9-1D70062E16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9856321"/>
              </p:ext>
            </p:extLst>
          </p:nvPr>
        </p:nvGraphicFramePr>
        <p:xfrm>
          <a:off x="6821512" y="2316589"/>
          <a:ext cx="5370488" cy="2643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10744200" imgH="5288400" progId="PBrush">
                  <p:embed/>
                </p:oleObj>
              </mc:Choice>
              <mc:Fallback>
                <p:oleObj name="Bitmap Image" r:id="rId5" imgW="10744200" imgH="5288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21512" y="2316589"/>
                        <a:ext cx="5370488" cy="2643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7D01F92-4898-17B2-CD57-FF25C950DB05}"/>
              </a:ext>
            </a:extLst>
          </p:cNvPr>
          <p:cNvSpPr txBox="1"/>
          <p:nvPr/>
        </p:nvSpPr>
        <p:spPr>
          <a:xfrm>
            <a:off x="634184" y="6074896"/>
            <a:ext cx="11196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From here, we can see that most of the customer rating is positive. This leads me to believe that most reviews will be 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pretty positive too, which will be analyzed in a while.</a:t>
            </a:r>
            <a:br>
              <a:rPr lang="en-US" dirty="0"/>
            </a:br>
            <a:endParaRPr lang="en-AU" dirty="0"/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0C80F361-8ECD-3BE4-5C5C-0B536874F5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62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AEE7705-17A2-E4F5-7FE7-4FDE3C4CF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6427742"/>
              </p:ext>
            </p:extLst>
          </p:nvPr>
        </p:nvGraphicFramePr>
        <p:xfrm>
          <a:off x="248478" y="2924974"/>
          <a:ext cx="7170737" cy="2492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170480" imgH="2491920" progId="PBrush">
                  <p:embed/>
                </p:oleObj>
              </mc:Choice>
              <mc:Fallback>
                <p:oleObj name="Bitmap Image" r:id="rId3" imgW="7170480" imgH="249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8478" y="2924974"/>
                        <a:ext cx="7170737" cy="2492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36ED6-2157-E5E2-7436-8A1C1154FBEA}"/>
              </a:ext>
            </a:extLst>
          </p:cNvPr>
          <p:cNvSpPr txBox="1"/>
          <p:nvPr/>
        </p:nvSpPr>
        <p:spPr>
          <a:xfrm rot="16200000">
            <a:off x="-214039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</a:t>
            </a:r>
            <a:r>
              <a:rPr lang="fa-IR" sz="2200" b="1" i="0" dirty="0">
                <a:solidFill>
                  <a:srgbClr val="292929"/>
                </a:solidFill>
                <a:effectLst/>
                <a:latin typeface="source-serif-pro"/>
              </a:rPr>
              <a:t>2</a:t>
            </a:r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. Install required libraries and Data Analysis: 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Now, we can create some </a:t>
            </a:r>
            <a:r>
              <a:rPr lang="en-US" sz="2200" b="0" i="0" dirty="0" err="1">
                <a:solidFill>
                  <a:srgbClr val="292929"/>
                </a:solidFill>
                <a:effectLst/>
                <a:latin typeface="source-serif-pro"/>
              </a:rPr>
              <a:t>wordclouds</a:t>
            </a:r>
            <a:r>
              <a:rPr lang="en-US" sz="2200" b="0" i="0" dirty="0">
                <a:solidFill>
                  <a:srgbClr val="292929"/>
                </a:solidFill>
                <a:effectLst/>
                <a:latin typeface="source-serif-pro"/>
              </a:rPr>
              <a:t> to see the most frequently used words in the reviews.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D0E2B96-8F8A-7C19-351F-8DB7B6D98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728901"/>
              </p:ext>
            </p:extLst>
          </p:nvPr>
        </p:nvGraphicFramePr>
        <p:xfrm>
          <a:off x="7634579" y="3268181"/>
          <a:ext cx="3902310" cy="19511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185280" imgH="1592640" progId="PBrush">
                  <p:embed/>
                </p:oleObj>
              </mc:Choice>
              <mc:Fallback>
                <p:oleObj name="Bitmap Image" r:id="rId5" imgW="3185280" imgH="159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34579" y="3268181"/>
                        <a:ext cx="3902310" cy="19511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FE3EDCFD-0C09-22D6-75EC-C352BF135059}"/>
              </a:ext>
            </a:extLst>
          </p:cNvPr>
          <p:cNvSpPr txBox="1"/>
          <p:nvPr/>
        </p:nvSpPr>
        <p:spPr>
          <a:xfrm>
            <a:off x="248478" y="5645426"/>
            <a:ext cx="11270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Some popular words that can be observed here include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taste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,”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product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,”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love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,” and “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Amazon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.” These words are mostly positive, also indicating that most reviews in the dataset express a positive sentiment.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13B9EF45-9914-2689-558C-705132634E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404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36ED6-2157-E5E2-7436-8A1C1154FBEA}"/>
              </a:ext>
            </a:extLst>
          </p:cNvPr>
          <p:cNvSpPr txBox="1"/>
          <p:nvPr/>
        </p:nvSpPr>
        <p:spPr>
          <a:xfrm rot="16200000">
            <a:off x="-214039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we will classify reviews into “positive” and “negative,” so we can use this as training data for our sentiment classification model.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3EDCFD-0C09-22D6-75EC-C352BF135059}"/>
              </a:ext>
            </a:extLst>
          </p:cNvPr>
          <p:cNvSpPr txBox="1"/>
          <p:nvPr/>
        </p:nvSpPr>
        <p:spPr>
          <a:xfrm>
            <a:off x="248478" y="5645426"/>
            <a:ext cx="11943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All reviews with ‘Score’ &lt; 3 will be classified as -1. Reviews with ‘Score’ = 3 will be dropped, because they are neutral. Our model will only classify positive and negative reviews.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C1E55B2-A38D-A13E-C41D-9ADB3A41B5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1821019"/>
              </p:ext>
            </p:extLst>
          </p:nvPr>
        </p:nvGraphicFramePr>
        <p:xfrm>
          <a:off x="929141" y="3677374"/>
          <a:ext cx="792480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24680" imgH="1386720" progId="PBrush">
                  <p:embed/>
                </p:oleObj>
              </mc:Choice>
              <mc:Fallback>
                <p:oleObj name="Bitmap Image" r:id="rId2" imgW="7924680" imgH="138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9141" y="3677374"/>
                        <a:ext cx="792480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31409982-6282-3A68-D795-DF85D50FE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36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Looking at the head of the data frame now, we can see a new column called ‘sentiment:’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84E12F5-89FD-65C5-E26D-08CF1727BE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27289"/>
              </p:ext>
            </p:extLst>
          </p:nvPr>
        </p:nvGraphicFramePr>
        <p:xfrm>
          <a:off x="1721221" y="2238093"/>
          <a:ext cx="8165051" cy="44003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9502200" imgH="5120640" progId="PBrush">
                  <p:embed/>
                </p:oleObj>
              </mc:Choice>
              <mc:Fallback>
                <p:oleObj name="Bitmap Image" r:id="rId3" imgW="9502200" imgH="512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21" y="2238093"/>
                        <a:ext cx="8165051" cy="44003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76ACE09-6B8C-DDB8-FB9A-1C39FE19E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28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2B1AA4-B082-40BB-B761-273C2153A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607497" cy="1254642"/>
          </a:xfrm>
          <a:noFill/>
        </p:spPr>
        <p:txBody>
          <a:bodyPr>
            <a:normAutofit/>
          </a:bodyPr>
          <a:lstStyle/>
          <a:p>
            <a:pPr algn="l"/>
            <a:r>
              <a:rPr lang="en-ID" dirty="0">
                <a:solidFill>
                  <a:schemeClr val="bg1"/>
                </a:solidFill>
              </a:rPr>
              <a:t>2 | Sentiment Analysis on Social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84205B-F75B-FBD1-9E81-A617B1006248}"/>
              </a:ext>
            </a:extLst>
          </p:cNvPr>
          <p:cNvSpPr txBox="1"/>
          <p:nvPr/>
        </p:nvSpPr>
        <p:spPr>
          <a:xfrm>
            <a:off x="-1" y="1440651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Step 3. More data analysis: 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Now that we have classified tweets into positive and negative, let’s build </a:t>
            </a:r>
            <a:r>
              <a:rPr lang="en-US" sz="2400" b="0" i="0" dirty="0" err="1">
                <a:solidFill>
                  <a:srgbClr val="292929"/>
                </a:solidFill>
                <a:effectLst/>
                <a:latin typeface="source-serif-pro"/>
              </a:rPr>
              <a:t>wordclouds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source-serif-pro"/>
              </a:rPr>
              <a:t> for each!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2ED417-002F-5283-92FB-30D6FCAAD082}"/>
              </a:ext>
            </a:extLst>
          </p:cNvPr>
          <p:cNvSpPr txBox="1"/>
          <p:nvPr/>
        </p:nvSpPr>
        <p:spPr>
          <a:xfrm>
            <a:off x="1" y="2289058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i="0" dirty="0">
                <a:solidFill>
                  <a:srgbClr val="292929"/>
                </a:solidFill>
                <a:effectLst/>
                <a:latin typeface="source-serif-pro"/>
              </a:rPr>
              <a:t>First, we will create two data frames — one with all the positive reviews, and another with all the negative reviews.</a:t>
            </a:r>
            <a:endParaRPr lang="en-US" sz="240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2B0B7E0-48A2-98FE-B26E-AF0C00D497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343457"/>
              </p:ext>
            </p:extLst>
          </p:nvPr>
        </p:nvGraphicFramePr>
        <p:xfrm>
          <a:off x="639074" y="3084739"/>
          <a:ext cx="6461125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61640" imgH="876240" progId="PBrush">
                  <p:embed/>
                </p:oleObj>
              </mc:Choice>
              <mc:Fallback>
                <p:oleObj name="Bitmap Image" r:id="rId2" imgW="6461640" imgH="876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9074" y="3084739"/>
                        <a:ext cx="6461125" cy="87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93A6546-FF64-A661-BBBC-A28047A5C5D9}"/>
              </a:ext>
            </a:extLst>
          </p:cNvPr>
          <p:cNvSpPr txBox="1"/>
          <p:nvPr/>
        </p:nvSpPr>
        <p:spPr>
          <a:xfrm rot="16200000">
            <a:off x="-621543" y="4155669"/>
            <a:ext cx="16964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Python code</a:t>
            </a:r>
            <a:endParaRPr lang="en-US" sz="22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256033-DE10-3CDB-F3EB-7E2B867A5B22}"/>
              </a:ext>
            </a:extLst>
          </p:cNvPr>
          <p:cNvSpPr txBox="1"/>
          <p:nvPr/>
        </p:nvSpPr>
        <p:spPr>
          <a:xfrm>
            <a:off x="442124" y="3951106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b="1" i="0" dirty="0" err="1">
                <a:solidFill>
                  <a:srgbClr val="292929"/>
                </a:solidFill>
                <a:effectLst/>
                <a:latin typeface="source-serif-pro"/>
              </a:rPr>
              <a:t>Wordcloud</a:t>
            </a:r>
            <a:r>
              <a:rPr lang="en-US" sz="2200" b="1" i="0" dirty="0">
                <a:solidFill>
                  <a:srgbClr val="292929"/>
                </a:solidFill>
                <a:effectLst/>
                <a:latin typeface="source-serif-pro"/>
              </a:rPr>
              <a:t> — Positive Sentiment</a:t>
            </a:r>
            <a:endParaRPr lang="en-US" sz="2400" b="1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584D632-6A60-143D-F25C-7E74C6D7AF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3760540"/>
              </p:ext>
            </p:extLst>
          </p:nvPr>
        </p:nvGraphicFramePr>
        <p:xfrm>
          <a:off x="639074" y="4585557"/>
          <a:ext cx="7802563" cy="192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03000" imgH="1927800" progId="PBrush">
                  <p:embed/>
                </p:oleObj>
              </mc:Choice>
              <mc:Fallback>
                <p:oleObj name="Bitmap Image" r:id="rId4" imgW="7803000" imgH="1927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9074" y="4585557"/>
                        <a:ext cx="7802563" cy="1927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F01F766-9A79-CAAA-7096-DCFAE34BBB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391024"/>
              </p:ext>
            </p:extLst>
          </p:nvPr>
        </p:nvGraphicFramePr>
        <p:xfrm>
          <a:off x="7410450" y="2673350"/>
          <a:ext cx="4770438" cy="240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4770000" imgH="2400480" progId="PBrush">
                  <p:embed/>
                </p:oleObj>
              </mc:Choice>
              <mc:Fallback>
                <p:oleObj name="Bitmap Image" r:id="rId6" imgW="4770000" imgH="24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10450" y="2673350"/>
                        <a:ext cx="4770438" cy="240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F061BE19-F39E-EF0A-8C2C-38D020290F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97610" y="0"/>
            <a:ext cx="1994388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80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{83695E09-DC62-481D-A077-BB8AD42C7537}tf55705232_win32</Template>
  <TotalTime>4328</TotalTime>
  <Words>2139</Words>
  <Application>Microsoft Office PowerPoint</Application>
  <PresentationFormat>Widescreen</PresentationFormat>
  <Paragraphs>195</Paragraphs>
  <Slides>30</Slides>
  <Notes>24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Goudy Old Style</vt:lpstr>
      <vt:lpstr>Roboto Mono</vt:lpstr>
      <vt:lpstr>source-serif-pro</vt:lpstr>
      <vt:lpstr>Tahoma</vt:lpstr>
      <vt:lpstr>Wingdings 2</vt:lpstr>
      <vt:lpstr>SlateVTI</vt:lpstr>
      <vt:lpstr>Bitmap Image</vt:lpstr>
      <vt:lpstr>Sentiment Analysis</vt:lpstr>
      <vt:lpstr>Topics for discussion</vt:lpstr>
      <vt:lpstr>1 | Sentiment Analysis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2 | Sentiment Analysis on Social Media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3 | Sentiment Analysis on Financial News</vt:lpstr>
      <vt:lpstr>4 | Recent Research Areas and References</vt:lpstr>
      <vt:lpstr>4 | Recent Research Areas and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di Social Media</dc:title>
  <dc:creator>Gregorius Satiabudhi</dc:creator>
  <cp:lastModifiedBy>Farshid Keivanian</cp:lastModifiedBy>
  <cp:revision>347</cp:revision>
  <dcterms:created xsi:type="dcterms:W3CDTF">2022-06-16T08:22:55Z</dcterms:created>
  <dcterms:modified xsi:type="dcterms:W3CDTF">2022-11-09T09:44:09Z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